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57" r:id="rId4"/>
    <p:sldId id="276" r:id="rId5"/>
    <p:sldId id="280" r:id="rId6"/>
    <p:sldId id="281" r:id="rId7"/>
    <p:sldId id="284" r:id="rId8"/>
    <p:sldId id="286" r:id="rId9"/>
    <p:sldId id="282" r:id="rId10"/>
    <p:sldId id="283" r:id="rId11"/>
    <p:sldId id="285" r:id="rId12"/>
    <p:sldId id="262" r:id="rId13"/>
    <p:sldId id="287" r:id="rId14"/>
    <p:sldId id="269" r:id="rId15"/>
    <p:sldId id="270" r:id="rId16"/>
    <p:sldId id="271" r:id="rId17"/>
    <p:sldId id="263" r:id="rId18"/>
    <p:sldId id="264" r:id="rId19"/>
    <p:sldId id="265" r:id="rId20"/>
    <p:sldId id="266" r:id="rId21"/>
    <p:sldId id="272" r:id="rId22"/>
    <p:sldId id="267" r:id="rId23"/>
    <p:sldId id="268" r:id="rId24"/>
    <p:sldId id="275" r:id="rId25"/>
    <p:sldId id="273" r:id="rId26"/>
    <p:sldId id="27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11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Hybrid EAR + CNN Driver Drowsiness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Final Project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6BE8-A948-0C47-1B24-6D3E2A8F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26E9E-A05F-F169-FE12-57894A71B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1951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B. CNN Branch (Deep Learning Path)</a:t>
            </a:r>
          </a:p>
          <a:p>
            <a:pPr marL="0" indent="0">
              <a:buNone/>
            </a:pPr>
            <a:r>
              <a:rPr lang="en-US" sz="1400" dirty="0"/>
              <a:t>Eye crops extracted from landmark coordinates</a:t>
            </a:r>
          </a:p>
          <a:p>
            <a:pPr marL="0" indent="0">
              <a:buNone/>
            </a:pPr>
            <a:r>
              <a:rPr lang="en-US" sz="1400" dirty="0"/>
              <a:t>Preprocessed to 160×160</a:t>
            </a:r>
          </a:p>
          <a:p>
            <a:pPr marL="0" indent="0">
              <a:buNone/>
            </a:pPr>
            <a:r>
              <a:rPr lang="en-US" sz="1400" dirty="0"/>
              <a:t>MobileNetV2 classifier outputs P(open) → P(closed)</a:t>
            </a:r>
          </a:p>
          <a:p>
            <a:pPr marL="0" indent="0">
              <a:buNone/>
            </a:pPr>
            <a:r>
              <a:rPr lang="en-US" sz="1400" dirty="0"/>
              <a:t>Handles glasses, glare, low-light</a:t>
            </a:r>
          </a:p>
          <a:p>
            <a:pPr marL="0" indent="0">
              <a:buNone/>
            </a:pPr>
            <a:r>
              <a:rPr lang="en-US" sz="1400" dirty="0"/>
              <a:t>Invalid crops discarded</a:t>
            </a:r>
          </a:p>
          <a:p>
            <a:pPr marL="0" indent="0">
              <a:buNone/>
            </a:pPr>
            <a:r>
              <a:rPr lang="en-US" sz="1400" dirty="0"/>
              <a:t>CNN → Open / Closed estimate</a:t>
            </a:r>
          </a:p>
          <a:p>
            <a:pPr marL="0" indent="0">
              <a:buNone/>
            </a:pPr>
            <a:r>
              <a:rPr lang="en-US" sz="1400" b="1" dirty="0"/>
              <a:t>5. Hybrid Fusion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Combines EAR + CNN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Rules: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Strong CNN-open overrides false EAR dips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Both EAR &amp; CNN must agree for closed 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If only one eye visible → single-eye fallback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Produces stable frame-level decision: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Awake / Blink / Closed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F227C5-29D4-CF5D-A972-614F9DED79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182401" y="1284759"/>
            <a:ext cx="3217333" cy="4826000"/>
          </a:xfrm>
        </p:spPr>
      </p:pic>
    </p:spTree>
    <p:extLst>
      <p:ext uri="{BB962C8B-B14F-4D97-AF65-F5344CB8AC3E}">
        <p14:creationId xmlns:p14="http://schemas.microsoft.com/office/powerpoint/2010/main" val="1017826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295A9-5579-818A-182A-27A1AF56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9F8B-9EA2-08E9-F086-AA5004B46B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/>
              <a:t>6. Sliding Window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30-frame Closed/Not-Closed history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Computes </a:t>
            </a:r>
            <a:r>
              <a:rPr lang="en-US" sz="3200" b="1" dirty="0"/>
              <a:t>Closed Ratio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Closed Ratio &gt; 0.5 ⇒ </a:t>
            </a:r>
            <a:r>
              <a:rPr lang="en-US" sz="3200" b="1" dirty="0"/>
              <a:t>Drowsy state</a:t>
            </a: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7. Final Output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Determines driver condition: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Awake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Blink / Closing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Drowsy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Real-time UI overlay shows: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EAR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CNN probabilities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Status text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B18BF-38D6-EB55-4E89-884FD29347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b="1" dirty="0"/>
              <a:t>8. UI Display + Session Logging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EAR-over-time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EAR histogram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Time distribution pie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Detailed statistics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Auto-generated: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CSV session log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PDF report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9696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UI Overview (Hybrid EAR + CNN Application)</a:t>
            </a:r>
          </a:p>
        </p:txBody>
      </p:sp>
      <p:pic>
        <p:nvPicPr>
          <p:cNvPr id="3" name="Picture 2" descr="UI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24" y="1890583"/>
            <a:ext cx="4312507" cy="4127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4A305-4E7D-E6F1-DD04-1814766E4A6D}"/>
              </a:ext>
            </a:extLst>
          </p:cNvPr>
          <p:cNvSpPr txBox="1"/>
          <p:nvPr/>
        </p:nvSpPr>
        <p:spPr>
          <a:xfrm>
            <a:off x="345989" y="1890583"/>
            <a:ext cx="43619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EAR threshold slider (auto-calibrated + manual override)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Drowsy duration entry (in seconds)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Current EAR display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 selection: EAR only / Hybrid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 / Stop controls</a:t>
            </a:r>
          </a:p>
          <a:p>
            <a:r>
              <a:rPr lang="en-US" b="1" dirty="0"/>
              <a:t>Center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Live video feed (900×550 resolution)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EAR value + CNN closed probability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Status overlay: </a:t>
            </a:r>
            <a:r>
              <a:rPr lang="en-US" b="1" dirty="0"/>
              <a:t>AWAKE / Blink / Drowsy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Eye landmarks visualization (</a:t>
            </a:r>
            <a:r>
              <a:rPr lang="en-US" dirty="0" err="1"/>
              <a:t>MediaPipe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840A-25F6-FF83-6331-1DFEADB1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UI Overview &amp; </a:t>
            </a:r>
            <a:r>
              <a:rPr lang="en-US" b="1"/>
              <a:t>example 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0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Awake Example Frame</a:t>
            </a:r>
          </a:p>
        </p:txBody>
      </p:sp>
      <p:pic>
        <p:nvPicPr>
          <p:cNvPr id="3" name="Picture 2" descr="Awake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7707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Blink Example Frame</a:t>
            </a:r>
          </a:p>
        </p:txBody>
      </p:sp>
      <p:pic>
        <p:nvPicPr>
          <p:cNvPr id="3" name="Picture 2" descr="Blink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7707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Drowsy Example Frame</a:t>
            </a:r>
          </a:p>
        </p:txBody>
      </p:sp>
      <p:pic>
        <p:nvPicPr>
          <p:cNvPr id="3" name="Picture 2" descr="Drowsy 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7707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EAR Histogram</a:t>
            </a:r>
          </a:p>
        </p:txBody>
      </p:sp>
      <p:pic>
        <p:nvPicPr>
          <p:cNvPr id="3" name="Picture 2" descr="ear_hist_20251125_0205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8711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EAR Over Time</a:t>
            </a:r>
          </a:p>
        </p:txBody>
      </p:sp>
      <p:pic>
        <p:nvPicPr>
          <p:cNvPr id="3" name="Picture 2" descr="earplot_20251125_0205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24881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Awake vs Drowsy Pie Chart</a:t>
            </a:r>
          </a:p>
        </p:txBody>
      </p:sp>
      <p:pic>
        <p:nvPicPr>
          <p:cNvPr id="3" name="Picture 2" descr="piechart_20251125_0205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9380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8E4A-E2FA-994B-8982-9245FD21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681B-F42B-5EFC-4D69-16CF253AB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Drowsiness is one of the most dangerous states for a driver, often occurring without warning. The most reliable physiological cue for detecting drowsiness is eye behavior—specifically prolonged eyelid closure and reduced blinking frequency.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Our project builds a real-time hybrid drowsiness detection system combining: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Eye Aspect Ratio (EAR) from facial landmarks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CNN-based eye classification</a:t>
            </a:r>
          </a:p>
          <a:p>
            <a:pPr marL="0" indent="0">
              <a:buNone/>
            </a:pPr>
            <a:r>
              <a:rPr lang="en-US" sz="2400" dirty="0"/>
              <a:t>Designed to work under real-world driving conditions (glasses, low-light, occlusion).It outputs real-time alerts, analytics, and automatic session reports.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61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Session Stats</a:t>
            </a:r>
          </a:p>
        </p:txBody>
      </p:sp>
      <p:pic>
        <p:nvPicPr>
          <p:cNvPr id="3" name="Picture 2" descr="session_stats_20251125_0205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400800" cy="97889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Performance &amp;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Real-time 20–30 FPS processing.</a:t>
            </a:r>
          </a:p>
          <a:p>
            <a:pPr lvl="1"/>
            <a:r>
              <a:t>CNN inference ~12–15 ms per frame.</a:t>
            </a:r>
          </a:p>
          <a:p>
            <a:pPr lvl="1"/>
            <a:r>
              <a:t>350–400MB RAM usage.</a:t>
            </a:r>
          </a:p>
          <a:p>
            <a:pPr lvl="1"/>
            <a:r>
              <a:t>CPU-only capable.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Evaluation &amp; Results (Overview)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CNN Accuracy: 96.87%, AUC: 0.9994</a:t>
            </a:r>
          </a:p>
          <a:p>
            <a:pPr lvl="1"/>
            <a:r>
              <a:t>6-session evaluation (~25 minutes)</a:t>
            </a:r>
          </a:p>
          <a:p>
            <a:pPr lvl="1"/>
            <a:r>
              <a:t>Eyes closed: 17.19% | Drowsy: 10.93%</a:t>
            </a:r>
          </a:p>
          <a:p>
            <a:pPr lvl="1"/>
            <a:r>
              <a:t>279 blinks | 37 drowsy events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CNN Evaluation: Confusion Matrix &amp; ROC Curve</a:t>
            </a:r>
          </a:p>
        </p:txBody>
      </p:sp>
      <p:pic>
        <p:nvPicPr>
          <p:cNvPr id="3" name="Picture 2" descr="confusion_matrix_20251124_090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3657600" cy="3657600"/>
          </a:xfrm>
          <a:prstGeom prst="rect">
            <a:avLst/>
          </a:prstGeom>
        </p:spPr>
      </p:pic>
      <p:pic>
        <p:nvPicPr>
          <p:cNvPr id="4" name="Picture 3" descr="roc_curve_20251124_0902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716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DF95-FD24-DE5D-4AF3-C094B18C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</a:t>
            </a:r>
            <a:r>
              <a:rPr lang="en-US" dirty="0" err="1"/>
              <a:t>Comparision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F70D1-4606-022A-C711-571C48742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86901"/>
            <a:ext cx="8229600" cy="3552560"/>
          </a:xfrm>
        </p:spPr>
      </p:pic>
    </p:spTree>
    <p:extLst>
      <p:ext uri="{BB962C8B-B14F-4D97-AF65-F5344CB8AC3E}">
        <p14:creationId xmlns:p14="http://schemas.microsoft.com/office/powerpoint/2010/main" val="3658739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&amp;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Glare affects CNN confidence.</a:t>
            </a:r>
          </a:p>
          <a:p>
            <a:pPr lvl="1"/>
            <a:r>
              <a:t>Landmark jitter in low-light.</a:t>
            </a:r>
          </a:p>
          <a:p>
            <a:pPr lvl="1"/>
            <a:r>
              <a:t>Occlusions require fallback logic.</a:t>
            </a:r>
          </a:p>
          <a:p>
            <a:pPr lvl="1"/>
            <a:r>
              <a:t>No MAR/yawn detection yet.</a:t>
            </a:r>
          </a:p>
          <a:p>
            <a:pPr lvl="1"/>
            <a:r>
              <a:t>Primarily frontal-face dependent.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Hybrid EAR + CNN significantly improves reliability.</a:t>
            </a:r>
          </a:p>
          <a:p>
            <a:pPr lvl="1"/>
            <a:r>
              <a:t>Auto-calibration personalizes thresholds.</a:t>
            </a:r>
          </a:p>
          <a:p>
            <a:pPr lvl="1"/>
            <a:r>
              <a:t>Robust across lighting, glasses, occlusion.</a:t>
            </a:r>
          </a:p>
          <a:p>
            <a:pPr lvl="1"/>
            <a:r>
              <a:t>Suitable for real-world driver monitoring.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Problem Statement &amp;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Existing approaches for drowsiness detection fall short in real-world scenarios. Geometric methods are lightweight but fragile.</a:t>
            </a:r>
          </a:p>
          <a:p>
            <a:pPr marL="0" indent="0">
              <a:buNone/>
            </a:pPr>
            <a:r>
              <a:rPr lang="en-US" sz="2400" dirty="0"/>
              <a:t>CNN-only methods are more robust to lighting but struggle when the eye is partially blocked.</a:t>
            </a:r>
          </a:p>
          <a:p>
            <a:pPr marL="0" indent="0">
              <a:buNone/>
            </a:pPr>
            <a:r>
              <a:rPr lang="en-US" sz="2400" dirty="0"/>
              <a:t>Traditional drowsiness detection systems often rely on single-modality signals, Thus fails with 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Poor or lost facial landmarks.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Low or uneven lighting.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Eye is too small, blurry, or fully occluded.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Light reflections change appearance.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3F0A-EAE5-4742-D6F2-93F1CA978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 &amp; Motivation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B75B3-61AA-3A6F-4063-AAF1249C2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 solve these limitations, we built a hybrid multi-modal driver alertness monitoring system combining: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Geometric features (EAR)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Deep-learning visual features (MobileNetV2 CNN)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Auto-calibrated personalized thresholds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Sliding window temporal modeling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Fallback handling under glare/occlusion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hybridization significantly improves robustness across glasses, low light, partial occlusions, and side-angle views.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1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170F-BCDF-7E5A-629B-A17FECB3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8ACF2-EE12-E932-1D6F-54D248829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Dataset Used:</a:t>
            </a:r>
          </a:p>
          <a:p>
            <a:r>
              <a:rPr lang="en-US" dirty="0"/>
              <a:t>MRL Eye Dataset (Kaggle public dataset for eye-state classification)</a:t>
            </a:r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tauilabdelilah</a:t>
            </a:r>
            <a:r>
              <a:rPr lang="en-US" dirty="0"/>
              <a:t>/</a:t>
            </a:r>
            <a:r>
              <a:rPr lang="en-US" dirty="0" err="1"/>
              <a:t>mrl</a:t>
            </a:r>
            <a:r>
              <a:rPr lang="en-US" dirty="0"/>
              <a:t>-eye-dataset</a:t>
            </a:r>
          </a:p>
          <a:p>
            <a:pPr marL="0" indent="0">
              <a:buNone/>
            </a:pPr>
            <a:r>
              <a:rPr lang="en-US" b="1" dirty="0"/>
              <a:t>Total Samples Used:</a:t>
            </a:r>
          </a:p>
          <a:p>
            <a:r>
              <a:rPr lang="en-US" dirty="0"/>
              <a:t>81,675 training images</a:t>
            </a:r>
          </a:p>
          <a:p>
            <a:r>
              <a:rPr lang="en-US" dirty="0"/>
              <a:t>3,223 validation images</a:t>
            </a:r>
          </a:p>
          <a:p>
            <a:pPr marL="0" indent="0">
              <a:buNone/>
            </a:pPr>
            <a:r>
              <a:rPr lang="en-US" b="1" dirty="0"/>
              <a:t>Class Labels:</a:t>
            </a:r>
          </a:p>
          <a:p>
            <a:r>
              <a:rPr lang="en-US" dirty="0"/>
              <a:t>Open (various angles &amp; lighting)</a:t>
            </a:r>
          </a:p>
          <a:p>
            <a:r>
              <a:rPr lang="en-US" dirty="0"/>
              <a:t>Closed (full closure &amp; partial closure)</a:t>
            </a:r>
          </a:p>
          <a:p>
            <a:pPr marL="0" indent="0">
              <a:buNone/>
            </a:pPr>
            <a:r>
              <a:rPr lang="en-US" dirty="0"/>
              <a:t>Image Types Included:</a:t>
            </a:r>
          </a:p>
          <a:p>
            <a:r>
              <a:rPr lang="en-US" dirty="0"/>
              <a:t>Visible Light (RGB)</a:t>
            </a:r>
          </a:p>
          <a:p>
            <a:r>
              <a:rPr lang="en-US" dirty="0"/>
              <a:t>Infrared (IR)</a:t>
            </a:r>
          </a:p>
          <a:p>
            <a:r>
              <a:rPr lang="en-US" dirty="0"/>
              <a:t>With Glasses / Without Glasses</a:t>
            </a:r>
          </a:p>
          <a:p>
            <a:r>
              <a:rPr lang="en-US" dirty="0"/>
              <a:t>Left Eye / Right Eye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BAA72-F608-7E59-C0ED-532AE6BAC3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Strengths of the Dataset:</a:t>
            </a:r>
          </a:p>
          <a:p>
            <a:r>
              <a:rPr lang="en-US" dirty="0"/>
              <a:t>High diversity across subjects, lighting, camera types</a:t>
            </a:r>
          </a:p>
          <a:p>
            <a:r>
              <a:rPr lang="en-US" dirty="0"/>
              <a:t>Robust to real-world driving scenarios</a:t>
            </a:r>
          </a:p>
          <a:p>
            <a:r>
              <a:rPr lang="en-US" dirty="0"/>
              <a:t>Supports training for glare, low-light, and occlusion cases</a:t>
            </a:r>
          </a:p>
          <a:p>
            <a:pPr marL="0" indent="0">
              <a:buNone/>
            </a:pPr>
            <a:r>
              <a:rPr lang="en-US" b="1" dirty="0"/>
              <a:t>Reason for Choosing This Dataset:</a:t>
            </a:r>
          </a:p>
          <a:p>
            <a:r>
              <a:rPr lang="en-US" dirty="0"/>
              <a:t>Largest labeled eye-state dataset</a:t>
            </a:r>
          </a:p>
          <a:p>
            <a:r>
              <a:rPr lang="en-US" dirty="0"/>
              <a:t>Contains real-world variations that match drowsiness detection needs</a:t>
            </a:r>
          </a:p>
          <a:p>
            <a:r>
              <a:rPr lang="en-US" dirty="0"/>
              <a:t>Promotes generalization for hybrid CNN + EAR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FE75-F65D-7DA4-AAF9-1858B2F6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Preprocessing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509D8-756D-5DD0-60C2-836EB07A6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388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/>
              <a:t>1. Dataset Cleaning:</a:t>
            </a:r>
          </a:p>
          <a:p>
            <a:r>
              <a:rPr lang="en-US" sz="1800" dirty="0"/>
              <a:t>Loaded raw MRL Eye Dataset folders</a:t>
            </a:r>
          </a:p>
          <a:p>
            <a:r>
              <a:rPr lang="en-US" sz="1800" dirty="0"/>
              <a:t>Verified and filtered mislabeled images</a:t>
            </a:r>
          </a:p>
          <a:p>
            <a:r>
              <a:rPr lang="en-US" sz="1800" dirty="0"/>
              <a:t>Removed corrupted or unreadable samples</a:t>
            </a:r>
          </a:p>
          <a:p>
            <a:r>
              <a:rPr lang="en-US" sz="1800" dirty="0"/>
              <a:t>Balanced open/closed classes</a:t>
            </a:r>
          </a:p>
          <a:p>
            <a:pPr marL="0" indent="0">
              <a:buNone/>
            </a:pPr>
            <a:r>
              <a:rPr lang="en-US" sz="1800" b="1" dirty="0"/>
              <a:t>2. Eye Crop Standardization:</a:t>
            </a:r>
          </a:p>
          <a:p>
            <a:pPr marL="0" indent="0">
              <a:buNone/>
            </a:pPr>
            <a:r>
              <a:rPr lang="en-US" sz="1800" dirty="0"/>
              <a:t>Original images vary in: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Size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Resolution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Illumination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Camera type (IR vs RGB)</a:t>
            </a:r>
          </a:p>
          <a:p>
            <a:r>
              <a:rPr lang="en-US" sz="1800" dirty="0"/>
              <a:t>All images resized to 160 × 160</a:t>
            </a:r>
          </a:p>
          <a:p>
            <a:r>
              <a:rPr lang="en-US" sz="1800" dirty="0"/>
              <a:t>Converted to RGB color format</a:t>
            </a:r>
          </a:p>
          <a:p>
            <a:r>
              <a:rPr lang="en-US" sz="1800" dirty="0"/>
              <a:t>Pixel intensities normalized to [0, 1]</a:t>
            </a:r>
          </a:p>
          <a:p>
            <a:pPr marL="0" indent="0">
              <a:buNone/>
            </a:pPr>
            <a:r>
              <a:rPr lang="en-US" sz="1800" b="1" dirty="0"/>
              <a:t>This ensures the MobileNetV2 model receives uniformly formatted inputs.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C6285-489A-DDAC-1EAB-B1D9F62DD1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b="1" dirty="0"/>
              <a:t>3. Dataset Split:</a:t>
            </a:r>
          </a:p>
          <a:p>
            <a:r>
              <a:rPr lang="en-US" sz="2200" dirty="0"/>
              <a:t>81,675 images for training</a:t>
            </a:r>
          </a:p>
          <a:p>
            <a:r>
              <a:rPr lang="en-US" sz="2200" dirty="0"/>
              <a:t>3,223 images for validation</a:t>
            </a:r>
          </a:p>
          <a:p>
            <a:pPr marL="0" indent="0">
              <a:buNone/>
            </a:pPr>
            <a:r>
              <a:rPr lang="en-US" sz="2200" dirty="0"/>
              <a:t>Balanced proportions of:</a:t>
            </a:r>
          </a:p>
          <a:p>
            <a:r>
              <a:rPr lang="en-US" sz="2200" dirty="0"/>
              <a:t>Glasses vs no-glasses</a:t>
            </a:r>
          </a:p>
          <a:p>
            <a:r>
              <a:rPr lang="en-US" sz="2200" dirty="0"/>
              <a:t>IR vs visible</a:t>
            </a:r>
          </a:p>
          <a:p>
            <a:r>
              <a:rPr lang="en-US" sz="2200" dirty="0"/>
              <a:t>Open vs closed</a:t>
            </a:r>
          </a:p>
          <a:p>
            <a:r>
              <a:rPr lang="en-US" sz="2200" dirty="0"/>
              <a:t>Left vs right eye</a:t>
            </a:r>
          </a:p>
          <a:p>
            <a:pPr marL="0" indent="0">
              <a:buNone/>
            </a:pPr>
            <a:r>
              <a:rPr lang="en-US" sz="2200" b="1" dirty="0"/>
              <a:t>4. Label Encoding:</a:t>
            </a:r>
          </a:p>
          <a:p>
            <a:pPr marL="0" indent="0">
              <a:buNone/>
            </a:pPr>
            <a:r>
              <a:rPr lang="en-US" sz="2200" dirty="0"/>
              <a:t>Directory-based labeling: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open/ → label 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closed/ → label 0</a:t>
            </a:r>
          </a:p>
          <a:p>
            <a:pPr marL="0" indent="0">
              <a:buNone/>
            </a:pPr>
            <a:r>
              <a:rPr lang="en-US" sz="2200" dirty="0"/>
              <a:t>Automatically recognized by the </a:t>
            </a:r>
            <a:r>
              <a:rPr lang="en-US" sz="2200" dirty="0" err="1"/>
              <a:t>Keras</a:t>
            </a:r>
            <a:r>
              <a:rPr lang="en-US" sz="2200" dirty="0"/>
              <a:t> </a:t>
            </a:r>
            <a:r>
              <a:rPr lang="en-US" sz="2200" dirty="0" err="1"/>
              <a:t>ImageDataGenerator</a:t>
            </a:r>
            <a:endParaRPr lang="en-US" sz="22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0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EDB4-EE4D-02BE-258E-AD76E448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System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B85C1-1618-90F9-9323-1F0BA7D23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17638"/>
            <a:ext cx="4806778" cy="4708525"/>
          </a:xfrm>
        </p:spPr>
        <p:txBody>
          <a:bodyPr>
            <a:normAutofit fontScale="4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system uses a </a:t>
            </a:r>
            <a:r>
              <a:rPr lang="en-US" b="1" dirty="0"/>
              <a:t>hybrid approach</a:t>
            </a:r>
            <a:r>
              <a:rPr lang="en-US" dirty="0"/>
              <a:t>, combining classical CV (EAR) and Deep Learning (CNN).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pipeline runs continuously at the webcam frame rate.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pipeline is modular, enabling independent upgrades to each component.</a:t>
            </a:r>
          </a:p>
          <a:p>
            <a:pPr marL="0" indent="0">
              <a:buNone/>
            </a:pPr>
            <a:r>
              <a:rPr lang="en-US" b="1" dirty="0"/>
              <a:t>Pipeline Components:</a:t>
            </a:r>
          </a:p>
          <a:p>
            <a:pPr marL="0" indent="0">
              <a:buNone/>
            </a:pPr>
            <a:r>
              <a:rPr lang="en-US" b="1" dirty="0"/>
              <a:t>Webcam Input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Captures live video frames at ~30 FPS.</a:t>
            </a:r>
          </a:p>
          <a:p>
            <a:pPr marL="0" indent="0">
              <a:buNone/>
            </a:pPr>
            <a:r>
              <a:rPr lang="en-US" b="1" dirty="0" err="1"/>
              <a:t>MediaPipe</a:t>
            </a:r>
            <a:r>
              <a:rPr lang="en-US" b="1" dirty="0"/>
              <a:t> </a:t>
            </a:r>
            <a:r>
              <a:rPr lang="en-US" b="1" dirty="0" err="1"/>
              <a:t>FaceMesh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Detects face and extracts </a:t>
            </a:r>
            <a:r>
              <a:rPr lang="en-US" b="1" dirty="0"/>
              <a:t>468 facial landmarks</a:t>
            </a:r>
            <a:r>
              <a:rPr lang="en-US" dirty="0"/>
              <a:t> with high speed.</a:t>
            </a:r>
          </a:p>
          <a:p>
            <a:pPr marL="0" indent="0">
              <a:buNone/>
            </a:pPr>
            <a:r>
              <a:rPr lang="en-US" b="1" dirty="0"/>
              <a:t>EAR Module (Eye Aspect Ratio)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Computes EAR from eye landmarks (is the eye open/closing?).</a:t>
            </a:r>
          </a:p>
          <a:p>
            <a:pPr marL="0" indent="0">
              <a:buNone/>
            </a:pPr>
            <a:r>
              <a:rPr lang="en-US" b="1" dirty="0"/>
              <a:t>CNN Model (MobileNetV2)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Takes cropped eye images and predicts </a:t>
            </a:r>
            <a:r>
              <a:rPr lang="en-US" b="1" dirty="0"/>
              <a:t>Open / Closed</a:t>
            </a:r>
            <a:r>
              <a:rPr lang="en-US" dirty="0"/>
              <a:t> state.</a:t>
            </a:r>
          </a:p>
          <a:p>
            <a:pPr marL="0" indent="0">
              <a:buNone/>
            </a:pPr>
            <a:r>
              <a:rPr lang="en-US" b="1" dirty="0"/>
              <a:t>Hybrid Fusion Engine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Combines EAR + CNN outputs for more reliable prediction.</a:t>
            </a:r>
          </a:p>
          <a:p>
            <a:pPr marL="0" indent="0">
              <a:buNone/>
            </a:pPr>
            <a:r>
              <a:rPr lang="en-US" b="1" dirty="0"/>
              <a:t>State Analyzer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a sliding window to classify session state</a:t>
            </a:r>
          </a:p>
          <a:p>
            <a:pPr marL="0" indent="0">
              <a:buNone/>
            </a:pPr>
            <a:r>
              <a:rPr lang="en-US" b="1" dirty="0"/>
              <a:t>Final State: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Awake / Blink / Drowsy.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EE2859-B7E9-5420-B92E-14EF4E14AE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62832" y="1600200"/>
            <a:ext cx="3323968" cy="4525963"/>
          </a:xfrm>
        </p:spPr>
      </p:pic>
    </p:spTree>
    <p:extLst>
      <p:ext uri="{BB962C8B-B14F-4D97-AF65-F5344CB8AC3E}">
        <p14:creationId xmlns:p14="http://schemas.microsoft.com/office/powerpoint/2010/main" val="8429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C520-3A20-293E-E5DB-412E48254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7658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CNN Architecture for Eye-State Classification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42657-A99A-416C-768D-9F1D361CE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1622" y="1872050"/>
            <a:ext cx="3641606" cy="45040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C2B33-DBB8-FF4E-5430-3913063B3532}"/>
              </a:ext>
            </a:extLst>
          </p:cNvPr>
          <p:cNvSpPr txBox="1"/>
          <p:nvPr/>
        </p:nvSpPr>
        <p:spPr>
          <a:xfrm>
            <a:off x="308919" y="1767016"/>
            <a:ext cx="47944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dirty="0"/>
              <a:t>MobileNetV2</a:t>
            </a:r>
            <a:r>
              <a:rPr lang="en-US" dirty="0"/>
              <a:t> as lightweight backbone (pretrained on ImageNet)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Input: </a:t>
            </a:r>
            <a:r>
              <a:rPr lang="en-US" b="1" dirty="0"/>
              <a:t>160 × 160 × 3</a:t>
            </a:r>
            <a:r>
              <a:rPr lang="en-US" dirty="0"/>
              <a:t> eye crop (RGB)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Early layers </a:t>
            </a:r>
            <a:r>
              <a:rPr lang="en-US" b="1" dirty="0"/>
              <a:t>frozen</a:t>
            </a:r>
            <a:r>
              <a:rPr lang="en-US" dirty="0"/>
              <a:t> → stable feature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Last 75 layers fine-tuned</a:t>
            </a:r>
            <a:r>
              <a:rPr lang="en-US" dirty="0"/>
              <a:t> for eye-state domain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Feature extraction through </a:t>
            </a:r>
            <a:r>
              <a:rPr lang="en-US" b="1" dirty="0" err="1"/>
              <a:t>Depthwise</a:t>
            </a:r>
            <a:r>
              <a:rPr lang="en-US" b="1" dirty="0"/>
              <a:t> + Pointwise Convolutions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Global Average Pooling</a:t>
            </a:r>
            <a:r>
              <a:rPr lang="en-US" dirty="0"/>
              <a:t> reduces spatial dimensions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Dropout (0.3)</a:t>
            </a:r>
            <a:r>
              <a:rPr lang="en-US" dirty="0"/>
              <a:t> added to reduce overfitting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 </a:t>
            </a:r>
            <a:r>
              <a:rPr lang="en-US" b="1" dirty="0"/>
              <a:t>Dense (Sigmoid) layer</a:t>
            </a:r>
            <a:r>
              <a:rPr lang="en-US" dirty="0"/>
              <a:t> → predicts </a:t>
            </a:r>
            <a:r>
              <a:rPr lang="en-US" i="1" dirty="0"/>
              <a:t>Open</a:t>
            </a:r>
            <a:r>
              <a:rPr lang="en-US" dirty="0"/>
              <a:t> or </a:t>
            </a:r>
            <a:r>
              <a:rPr lang="en-US" i="1" dirty="0"/>
              <a:t>Closed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Optimized using </a:t>
            </a:r>
            <a:r>
              <a:rPr lang="en-US" b="1" dirty="0"/>
              <a:t>Adam</a:t>
            </a:r>
            <a:r>
              <a:rPr lang="en-US" dirty="0"/>
              <a:t> + </a:t>
            </a:r>
            <a:r>
              <a:rPr lang="en-US" b="1" dirty="0"/>
              <a:t>Binary Cross-Entropy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5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79AE81-AE10-F8F7-50EE-3A18B02E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02B26-5AE1-223C-5081-D6D1ABD9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35145" y="1417638"/>
            <a:ext cx="3196281" cy="4794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8F3ECC-2621-B376-9722-9883B4CE7D99}"/>
              </a:ext>
            </a:extLst>
          </p:cNvPr>
          <p:cNvSpPr txBox="1"/>
          <p:nvPr/>
        </p:nvSpPr>
        <p:spPr>
          <a:xfrm>
            <a:off x="259492" y="1507524"/>
            <a:ext cx="41642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Webcam Input</a:t>
            </a:r>
          </a:p>
          <a:p>
            <a:r>
              <a:rPr lang="en-US" dirty="0"/>
              <a:t>Live video stream captured in real time (20–30 FPS)</a:t>
            </a:r>
          </a:p>
          <a:p>
            <a:r>
              <a:rPr lang="en-US" b="1" dirty="0"/>
              <a:t>2. Face Detection (</a:t>
            </a:r>
            <a:r>
              <a:rPr lang="en-US" b="1" dirty="0" err="1"/>
              <a:t>MediaPipe</a:t>
            </a:r>
            <a:r>
              <a:rPr lang="en-US" b="1" dirty="0"/>
              <a:t> </a:t>
            </a:r>
            <a:r>
              <a:rPr lang="en-US" b="1" dirty="0" err="1"/>
              <a:t>FaceMesh</a:t>
            </a:r>
            <a:r>
              <a:rPr lang="en-US" b="1" dirty="0"/>
              <a:t>)</a:t>
            </a:r>
          </a:p>
          <a:p>
            <a:r>
              <a:rPr lang="en-US" dirty="0"/>
              <a:t>468 facial landmarks</a:t>
            </a:r>
          </a:p>
          <a:p>
            <a:r>
              <a:rPr lang="en-US" dirty="0"/>
              <a:t>Robust to angles, lighting, glasses</a:t>
            </a:r>
          </a:p>
          <a:p>
            <a:r>
              <a:rPr lang="en-US" b="1" dirty="0"/>
              <a:t>3. Eye Landmark Extraction</a:t>
            </a:r>
          </a:p>
          <a:p>
            <a:r>
              <a:rPr lang="en-US" dirty="0"/>
              <a:t>Specific points around left &amp; right eye</a:t>
            </a:r>
          </a:p>
          <a:p>
            <a:r>
              <a:rPr lang="en-US" dirty="0"/>
              <a:t>Used for EAR + eye crop</a:t>
            </a:r>
          </a:p>
          <a:p>
            <a:r>
              <a:rPr lang="en-US" b="1" dirty="0"/>
              <a:t>4. Dual-Branch Processing:</a:t>
            </a:r>
          </a:p>
          <a:p>
            <a:r>
              <a:rPr lang="en-US" b="1" dirty="0"/>
              <a:t>A. EAR Branch (Geometric Path)</a:t>
            </a:r>
          </a:p>
          <a:p>
            <a:r>
              <a:rPr lang="en-US" dirty="0"/>
              <a:t>EAR computed using vertical/horizontal eye distances</a:t>
            </a:r>
          </a:p>
          <a:p>
            <a:r>
              <a:rPr lang="en-US" dirty="0"/>
              <a:t>EAR smoothing over 8 frames</a:t>
            </a:r>
          </a:p>
          <a:p>
            <a:r>
              <a:rPr lang="en-US" dirty="0"/>
              <a:t>Personalized EAR Threshold</a:t>
            </a:r>
          </a:p>
          <a:p>
            <a:r>
              <a:rPr lang="en-US" dirty="0"/>
              <a:t>Auto-calibrated during first 3 seconds</a:t>
            </a:r>
          </a:p>
          <a:p>
            <a:r>
              <a:rPr lang="en-US" dirty="0"/>
              <a:t>User override supported</a:t>
            </a:r>
          </a:p>
          <a:p>
            <a:r>
              <a:rPr lang="en-US" dirty="0"/>
              <a:t>EAR → Open / Closed estimate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0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1214</Words>
  <Application>Microsoft Macintosh PowerPoint</Application>
  <PresentationFormat>On-screen Show (4:3)</PresentationFormat>
  <Paragraphs>204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Courier New</vt:lpstr>
      <vt:lpstr>Wingdings</vt:lpstr>
      <vt:lpstr>Office Theme</vt:lpstr>
      <vt:lpstr>Hybrid EAR + CNN Driver Drowsiness Detection</vt:lpstr>
      <vt:lpstr>Introduction</vt:lpstr>
      <vt:lpstr>Problem Statement &amp; Motivation</vt:lpstr>
      <vt:lpstr>Problem Statement &amp; Motivation contd.</vt:lpstr>
      <vt:lpstr>Dataset Overview</vt:lpstr>
      <vt:lpstr>Data Preprocessing</vt:lpstr>
      <vt:lpstr>System Architecture</vt:lpstr>
      <vt:lpstr>CNN Architecture for Eye-State Classification </vt:lpstr>
      <vt:lpstr>Methodology</vt:lpstr>
      <vt:lpstr>Methodology contd.</vt:lpstr>
      <vt:lpstr>Methodology contd.</vt:lpstr>
      <vt:lpstr>UI Overview (Hybrid EAR + CNN Application)</vt:lpstr>
      <vt:lpstr>UI Overview &amp; example tates</vt:lpstr>
      <vt:lpstr>Awake Example Frame</vt:lpstr>
      <vt:lpstr>Blink Example Frame</vt:lpstr>
      <vt:lpstr>Drowsy Example Frame</vt:lpstr>
      <vt:lpstr>EAR Histogram</vt:lpstr>
      <vt:lpstr>EAR Over Time</vt:lpstr>
      <vt:lpstr>Awake vs Drowsy Pie Chart</vt:lpstr>
      <vt:lpstr>Session Stats</vt:lpstr>
      <vt:lpstr>Performance &amp; Efficiency</vt:lpstr>
      <vt:lpstr>Evaluation &amp; Results (Overview)</vt:lpstr>
      <vt:lpstr>CNN Evaluation: Confusion Matrix &amp; ROC Curve</vt:lpstr>
      <vt:lpstr>Performance Comparision</vt:lpstr>
      <vt:lpstr>Challenges &amp; Limitations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EAR + CNN Driver Drowsiness Detection</dc:title>
  <dc:subject/>
  <dc:creator/>
  <cp:keywords/>
  <dc:description>generated using python-pptx</dc:description>
  <cp:lastModifiedBy>Saketh Gudi</cp:lastModifiedBy>
  <cp:revision>3</cp:revision>
  <dcterms:created xsi:type="dcterms:W3CDTF">2013-01-27T09:14:16Z</dcterms:created>
  <dcterms:modified xsi:type="dcterms:W3CDTF">2025-11-26T06:23:24Z</dcterms:modified>
  <cp:category/>
</cp:coreProperties>
</file>